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3z3JX4NgVpQV1VSw23OBnSlc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94658"/>
  </p:normalViewPr>
  <p:slideViewPr>
    <p:cSldViewPr snapToGrid="0">
      <p:cViewPr varScale="1">
        <p:scale>
          <a:sx n="105" d="100"/>
          <a:sy n="105"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presProps" Target="presProps.xml"/><Relationship Id="rId4" Type="http://schemas.openxmlformats.org/officeDocument/2006/relationships/font" Target="fonts/font1.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8"/>
          <p:cNvSpPr>
            <a:spLocks noGrp="1"/>
          </p:cNvSpPr>
          <p:nvPr>
            <p:ph type="pic" idx="2"/>
          </p:nvPr>
        </p:nvSpPr>
        <p:spPr>
          <a:xfrm>
            <a:off x="3459163" y="2203450"/>
            <a:ext cx="4065587" cy="353695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a:spLocks noGrp="1"/>
          </p:cNvSpPr>
          <p:nvPr>
            <p:ph type="pic" idx="2"/>
          </p:nvPr>
        </p:nvSpPr>
        <p:spPr>
          <a:xfrm>
            <a:off x="5183188" y="987425"/>
            <a:ext cx="6172200" cy="4873625"/>
          </a:xfrm>
          <a:prstGeom prst="rect">
            <a:avLst/>
          </a:prstGeom>
          <a:noFill/>
          <a:ln>
            <a:noFill/>
          </a:ln>
        </p:spPr>
      </p:sp>
      <p:sp>
        <p:nvSpPr>
          <p:cNvPr id="74" name="Google Shape;7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9"/>
          <p:cNvSpPr>
            <a:spLocks noGrp="1"/>
          </p:cNvSpPr>
          <p:nvPr>
            <p:ph type="pic" idx="2"/>
          </p:nvPr>
        </p:nvSpPr>
        <p:spPr>
          <a:xfrm flipH="1">
            <a:off x="6183086" y="2906486"/>
            <a:ext cx="1897157" cy="1869402"/>
          </a:xfrm>
          <a:prstGeom prst="ellipse">
            <a:avLst/>
          </a:prstGeom>
          <a:noFill/>
          <a:ln w="76200" cap="flat" cmpd="sng">
            <a:solidFill>
              <a:srgbClr val="7F7F7F"/>
            </a:solidFill>
            <a:prstDash val="solid"/>
            <a:round/>
            <a:headEnd type="none" w="sm" len="sm"/>
            <a:tailEnd type="none" w="sm" len="sm"/>
          </a:ln>
        </p:spPr>
      </p:sp>
      <p:sp>
        <p:nvSpPr>
          <p:cNvPr id="22" name="Google Shape;22;p9"/>
          <p:cNvSpPr>
            <a:spLocks noGrp="1"/>
          </p:cNvSpPr>
          <p:nvPr>
            <p:ph type="pic" idx="3"/>
          </p:nvPr>
        </p:nvSpPr>
        <p:spPr>
          <a:xfrm flipH="1">
            <a:off x="9523740" y="2906486"/>
            <a:ext cx="1897157" cy="1869402"/>
          </a:xfrm>
          <a:prstGeom prst="ellipse">
            <a:avLst/>
          </a:prstGeom>
          <a:noFill/>
          <a:ln w="76200" cap="flat" cmpd="sng">
            <a:solidFill>
              <a:srgbClr val="7F7F7F"/>
            </a:solidFill>
            <a:prstDash val="solid"/>
            <a:round/>
            <a:headEnd type="none" w="sm" len="sm"/>
            <a:tailEnd type="none" w="sm" len="sm"/>
          </a:ln>
        </p:spPr>
      </p:sp>
      <p:sp>
        <p:nvSpPr>
          <p:cNvPr id="23" name="Google Shape;23;p9"/>
          <p:cNvSpPr>
            <a:spLocks noGrp="1"/>
          </p:cNvSpPr>
          <p:nvPr>
            <p:ph type="pic" idx="4"/>
          </p:nvPr>
        </p:nvSpPr>
        <p:spPr>
          <a:xfrm flipH="1">
            <a:off x="7853413" y="2906489"/>
            <a:ext cx="1897157" cy="1869402"/>
          </a:xfrm>
          <a:prstGeom prst="ellipse">
            <a:avLst/>
          </a:prstGeom>
          <a:noFill/>
          <a:ln w="76200" cap="flat" cmpd="sng">
            <a:solidFill>
              <a:srgbClr val="7F7F7F"/>
            </a:solidFill>
            <a:prstDash val="solid"/>
            <a:round/>
            <a:headEnd type="none" w="sm" len="sm"/>
            <a:tailEnd type="none" w="sm" len="sm"/>
          </a:ln>
        </p:spPr>
      </p:sp>
      <p:sp>
        <p:nvSpPr>
          <p:cNvPr id="24" name="Google Shape;24;p9"/>
          <p:cNvSpPr>
            <a:spLocks noGrp="1"/>
          </p:cNvSpPr>
          <p:nvPr>
            <p:ph type="pic" idx="5"/>
          </p:nvPr>
        </p:nvSpPr>
        <p:spPr>
          <a:xfrm flipH="1">
            <a:off x="-3938052" y="-1247951"/>
            <a:ext cx="9326920" cy="9382109"/>
          </a:xfrm>
          <a:prstGeom prst="ellipse">
            <a:avLst/>
          </a:prstGeom>
          <a:noFill/>
          <a:ln w="76200" cap="flat" cmpd="sng">
            <a:solidFill>
              <a:srgbClr val="7F7F7F"/>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Roboto"/>
                <a:ea typeface="Roboto"/>
                <a:cs typeface="Roboto"/>
                <a:sym typeface="Roboto"/>
              </a:defRPr>
            </a:lvl1pPr>
            <a:lvl2pPr marL="0" marR="0" lvl="1" indent="0" algn="r" rtl="0">
              <a:spcBef>
                <a:spcPts val="0"/>
              </a:spcBef>
              <a:buNone/>
              <a:defRPr sz="1200" b="0" i="0" u="none" strike="noStrike" cap="none">
                <a:solidFill>
                  <a:srgbClr val="888888"/>
                </a:solidFill>
                <a:latin typeface="Roboto"/>
                <a:ea typeface="Roboto"/>
                <a:cs typeface="Roboto"/>
                <a:sym typeface="Roboto"/>
              </a:defRPr>
            </a:lvl2pPr>
            <a:lvl3pPr marL="0" marR="0" lvl="2" indent="0" algn="r" rtl="0">
              <a:spcBef>
                <a:spcPts val="0"/>
              </a:spcBef>
              <a:buNone/>
              <a:defRPr sz="1200" b="0" i="0" u="none" strike="noStrike" cap="none">
                <a:solidFill>
                  <a:srgbClr val="888888"/>
                </a:solidFill>
                <a:latin typeface="Roboto"/>
                <a:ea typeface="Roboto"/>
                <a:cs typeface="Roboto"/>
                <a:sym typeface="Roboto"/>
              </a:defRPr>
            </a:lvl3pPr>
            <a:lvl4pPr marL="0" marR="0" lvl="3" indent="0" algn="r" rtl="0">
              <a:spcBef>
                <a:spcPts val="0"/>
              </a:spcBef>
              <a:buNone/>
              <a:defRPr sz="1200" b="0" i="0" u="none" strike="noStrike" cap="none">
                <a:solidFill>
                  <a:srgbClr val="888888"/>
                </a:solidFill>
                <a:latin typeface="Roboto"/>
                <a:ea typeface="Roboto"/>
                <a:cs typeface="Roboto"/>
                <a:sym typeface="Roboto"/>
              </a:defRPr>
            </a:lvl4pPr>
            <a:lvl5pPr marL="0" marR="0" lvl="4" indent="0" algn="r" rtl="0">
              <a:spcBef>
                <a:spcPts val="0"/>
              </a:spcBef>
              <a:buNone/>
              <a:defRPr sz="1200" b="0" i="0" u="none" strike="noStrike" cap="none">
                <a:solidFill>
                  <a:srgbClr val="888888"/>
                </a:solidFill>
                <a:latin typeface="Roboto"/>
                <a:ea typeface="Roboto"/>
                <a:cs typeface="Roboto"/>
                <a:sym typeface="Roboto"/>
              </a:defRPr>
            </a:lvl5pPr>
            <a:lvl6pPr marL="0" marR="0" lvl="5" indent="0" algn="r" rtl="0">
              <a:spcBef>
                <a:spcPts val="0"/>
              </a:spcBef>
              <a:buNone/>
              <a:defRPr sz="1200" b="0" i="0" u="none" strike="noStrike" cap="none">
                <a:solidFill>
                  <a:srgbClr val="888888"/>
                </a:solidFill>
                <a:latin typeface="Roboto"/>
                <a:ea typeface="Roboto"/>
                <a:cs typeface="Roboto"/>
                <a:sym typeface="Roboto"/>
              </a:defRPr>
            </a:lvl6pPr>
            <a:lvl7pPr marL="0" marR="0" lvl="6" indent="0" algn="r" rtl="0">
              <a:spcBef>
                <a:spcPts val="0"/>
              </a:spcBef>
              <a:buNone/>
              <a:defRPr sz="1200" b="0" i="0" u="none" strike="noStrike" cap="none">
                <a:solidFill>
                  <a:srgbClr val="888888"/>
                </a:solidFill>
                <a:latin typeface="Roboto"/>
                <a:ea typeface="Roboto"/>
                <a:cs typeface="Roboto"/>
                <a:sym typeface="Roboto"/>
              </a:defRPr>
            </a:lvl7pPr>
            <a:lvl8pPr marL="0" marR="0" lvl="7" indent="0" algn="r" rtl="0">
              <a:spcBef>
                <a:spcPts val="0"/>
              </a:spcBef>
              <a:buNone/>
              <a:defRPr sz="1200" b="0" i="0" u="none" strike="noStrike" cap="none">
                <a:solidFill>
                  <a:srgbClr val="888888"/>
                </a:solidFill>
                <a:latin typeface="Roboto"/>
                <a:ea typeface="Roboto"/>
                <a:cs typeface="Roboto"/>
                <a:sym typeface="Roboto"/>
              </a:defRPr>
            </a:lvl8pPr>
            <a:lvl9pPr marL="0" marR="0" lvl="8" indent="0" algn="r" rtl="0">
              <a:spcBef>
                <a:spcPts val="0"/>
              </a:spcBef>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9000"/>
                    </a14:imgEffect>
                  </a14:imgLayer>
                </a14:imgProps>
              </a:ext>
            </a:extLst>
          </a:blip>
          <a:srcRect/>
          <a:stretch>
            <a:fillRect l="-1000" r="-1000"/>
          </a:stretch>
        </a:blipFill>
        <a:effectLst/>
      </p:bgPr>
    </p:bg>
    <p:spTree>
      <p:nvGrpSpPr>
        <p:cNvPr id="1" name="Shape 93"/>
        <p:cNvGrpSpPr/>
        <p:nvPr/>
      </p:nvGrpSpPr>
      <p:grpSpPr>
        <a:xfrm>
          <a:off x="0" y="0"/>
          <a:ext cx="0" cy="0"/>
          <a:chOff x="0" y="0"/>
          <a:chExt cx="0" cy="0"/>
        </a:xfrm>
      </p:grpSpPr>
      <p:pic>
        <p:nvPicPr>
          <p:cNvPr id="14" name="Picture 13">
            <a:extLst>
              <a:ext uri="{FF2B5EF4-FFF2-40B4-BE49-F238E27FC236}">
                <a16:creationId xmlns:a16="http://schemas.microsoft.com/office/drawing/2014/main" id="{6D6B3D8C-E6FB-7F2E-E81B-6CDADA9503F8}"/>
              </a:ext>
            </a:extLst>
          </p:cNvPr>
          <p:cNvPicPr>
            <a:picLocks noChangeAspect="1"/>
          </p:cNvPicPr>
          <p:nvPr/>
        </p:nvPicPr>
        <p:blipFill>
          <a:blip r:embed="rId5"/>
          <a:srcRect/>
          <a:stretch/>
        </p:blipFill>
        <p:spPr>
          <a:xfrm>
            <a:off x="330831" y="378762"/>
            <a:ext cx="2142347" cy="532782"/>
          </a:xfrm>
          <a:prstGeom prst="rect">
            <a:avLst/>
          </a:prstGeom>
        </p:spPr>
      </p:pic>
      <p:sp>
        <p:nvSpPr>
          <p:cNvPr id="5" name="Rectangle 4">
            <a:extLst>
              <a:ext uri="{FF2B5EF4-FFF2-40B4-BE49-F238E27FC236}">
                <a16:creationId xmlns:a16="http://schemas.microsoft.com/office/drawing/2014/main" id="{AB3D0AB7-A2DE-2BBB-9D91-CE07B0BDA607}"/>
              </a:ext>
            </a:extLst>
          </p:cNvPr>
          <p:cNvSpPr/>
          <p:nvPr/>
        </p:nvSpPr>
        <p:spPr>
          <a:xfrm>
            <a:off x="6916259" y="5125300"/>
            <a:ext cx="4656616" cy="1223882"/>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4;p5">
            <a:extLst>
              <a:ext uri="{FF2B5EF4-FFF2-40B4-BE49-F238E27FC236}">
                <a16:creationId xmlns:a16="http://schemas.microsoft.com/office/drawing/2014/main" id="{2D16FCE0-D64A-D970-7850-90D7ADBAA0B6}"/>
              </a:ext>
            </a:extLst>
          </p:cNvPr>
          <p:cNvSpPr txBox="1"/>
          <p:nvPr/>
        </p:nvSpPr>
        <p:spPr>
          <a:xfrm>
            <a:off x="-682799" y="1190115"/>
            <a:ext cx="4586751" cy="2456017"/>
          </a:xfrm>
          <a:prstGeom prst="rect">
            <a:avLst/>
          </a:prstGeom>
          <a:noFill/>
          <a:ln>
            <a:noFill/>
          </a:ln>
        </p:spPr>
        <p:txBody>
          <a:bodyPr spcFirstLastPara="1" wrap="square" lIns="91425" tIns="45700" rIns="91425" bIns="45700" anchor="t" anchorCtr="0">
            <a:spAutoFit/>
          </a:bodyPr>
          <a:lstStyle/>
          <a:p>
            <a:pPr marL="0" marR="0" lvl="0" indent="0" algn="r" rtl="0">
              <a:lnSpc>
                <a:spcPct val="96041"/>
              </a:lnSpc>
              <a:spcBef>
                <a:spcPts val="0"/>
              </a:spcBef>
              <a:spcAft>
                <a:spcPts val="0"/>
              </a:spcAft>
              <a:buNone/>
            </a:pPr>
            <a:r>
              <a:rPr lang="en-US" sz="4000" b="1" dirty="0">
                <a:solidFill>
                  <a:schemeClr val="bg1"/>
                </a:solidFill>
                <a:latin typeface="Roboto"/>
                <a:ea typeface="Roboto"/>
                <a:cs typeface="Roboto"/>
                <a:sym typeface="Roboto"/>
              </a:rPr>
              <a:t>Forensic Engineering and Failure Investigations</a:t>
            </a:r>
            <a:endParaRPr sz="2000" b="1" dirty="0">
              <a:solidFill>
                <a:schemeClr val="bg1"/>
              </a:solidFill>
              <a:latin typeface="Roboto"/>
              <a:ea typeface="Roboto"/>
              <a:cs typeface="Roboto"/>
              <a:sym typeface="Roboto"/>
            </a:endParaRPr>
          </a:p>
        </p:txBody>
      </p:sp>
      <p:sp>
        <p:nvSpPr>
          <p:cNvPr id="6" name="Google Shape;95;p5">
            <a:extLst>
              <a:ext uri="{FF2B5EF4-FFF2-40B4-BE49-F238E27FC236}">
                <a16:creationId xmlns:a16="http://schemas.microsoft.com/office/drawing/2014/main" id="{9457EDFD-CD60-3691-90E9-99697EF35ADD}"/>
              </a:ext>
            </a:extLst>
          </p:cNvPr>
          <p:cNvSpPr txBox="1"/>
          <p:nvPr/>
        </p:nvSpPr>
        <p:spPr>
          <a:xfrm>
            <a:off x="3908473" y="2445844"/>
            <a:ext cx="393764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bg1"/>
                </a:solidFill>
                <a:latin typeface="Roboto"/>
                <a:ea typeface="Roboto"/>
                <a:cs typeface="Roboto"/>
                <a:sym typeface="Roboto"/>
              </a:rPr>
              <a:t>Wednesday, </a:t>
            </a:r>
            <a:endParaRPr sz="2400" dirty="0">
              <a:solidFill>
                <a:schemeClr val="bg1"/>
              </a:solidFill>
            </a:endParaRPr>
          </a:p>
          <a:p>
            <a:pPr marL="0" marR="0" lvl="0" indent="0" algn="l" rtl="0">
              <a:spcBef>
                <a:spcPts val="0"/>
              </a:spcBef>
              <a:spcAft>
                <a:spcPts val="0"/>
              </a:spcAft>
              <a:buNone/>
            </a:pPr>
            <a:r>
              <a:rPr lang="en-US" sz="2400" b="1" dirty="0">
                <a:solidFill>
                  <a:schemeClr val="bg1"/>
                </a:solidFill>
                <a:latin typeface="Roboto"/>
                <a:ea typeface="Roboto"/>
                <a:cs typeface="Roboto"/>
                <a:sym typeface="Roboto"/>
              </a:rPr>
              <a:t>May 14</a:t>
            </a:r>
            <a:r>
              <a:rPr lang="en-US" sz="2400" b="1" baseline="30000" dirty="0">
                <a:solidFill>
                  <a:schemeClr val="bg1"/>
                </a:solidFill>
                <a:latin typeface="Roboto"/>
                <a:ea typeface="Roboto"/>
                <a:cs typeface="Roboto"/>
                <a:sym typeface="Roboto"/>
              </a:rPr>
              <a:t>th </a:t>
            </a:r>
            <a:endParaRPr sz="2400" b="1" baseline="30000" dirty="0">
              <a:solidFill>
                <a:schemeClr val="bg1"/>
              </a:solidFill>
              <a:latin typeface="Roboto"/>
              <a:ea typeface="Roboto"/>
              <a:cs typeface="Roboto"/>
              <a:sym typeface="Roboto"/>
            </a:endParaRPr>
          </a:p>
          <a:p>
            <a:pPr marL="0" marR="0" lvl="0" indent="0" algn="l" rtl="0">
              <a:spcBef>
                <a:spcPts val="0"/>
              </a:spcBef>
              <a:spcAft>
                <a:spcPts val="0"/>
              </a:spcAft>
              <a:buNone/>
            </a:pPr>
            <a:r>
              <a:rPr lang="en-US" sz="2400" b="1" dirty="0">
                <a:solidFill>
                  <a:schemeClr val="bg1"/>
                </a:solidFill>
                <a:latin typeface="Roboto"/>
                <a:ea typeface="Roboto"/>
                <a:cs typeface="Roboto"/>
                <a:sym typeface="Roboto"/>
              </a:rPr>
              <a:t>12:00 - 13:00 PM</a:t>
            </a:r>
            <a:endParaRPr sz="2400" b="1" dirty="0">
              <a:solidFill>
                <a:schemeClr val="bg1"/>
              </a:solidFill>
              <a:latin typeface="Roboto"/>
              <a:ea typeface="Roboto"/>
              <a:cs typeface="Roboto"/>
              <a:sym typeface="Roboto"/>
            </a:endParaRPr>
          </a:p>
        </p:txBody>
      </p:sp>
      <p:sp>
        <p:nvSpPr>
          <p:cNvPr id="8" name="Google Shape;97;p5">
            <a:extLst>
              <a:ext uri="{FF2B5EF4-FFF2-40B4-BE49-F238E27FC236}">
                <a16:creationId xmlns:a16="http://schemas.microsoft.com/office/drawing/2014/main" id="{231DAD56-0D52-3EF7-ACF7-BA7DA2A6190A}"/>
              </a:ext>
            </a:extLst>
          </p:cNvPr>
          <p:cNvSpPr txBox="1"/>
          <p:nvPr/>
        </p:nvSpPr>
        <p:spPr>
          <a:xfrm>
            <a:off x="8341562" y="726254"/>
            <a:ext cx="3937649" cy="4647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dirty="0">
                <a:solidFill>
                  <a:schemeClr val="bg1"/>
                </a:solidFill>
                <a:latin typeface="Roboto"/>
                <a:ea typeface="Roboto"/>
                <a:cs typeface="Roboto"/>
                <a:sym typeface="Roboto"/>
              </a:rPr>
              <a:t>GUEST SPEAKERS</a:t>
            </a:r>
          </a:p>
          <a:p>
            <a:pPr marL="0" marR="0" lvl="0" indent="0" algn="ctr" rtl="0">
              <a:spcBef>
                <a:spcPts val="0"/>
              </a:spcBef>
              <a:spcAft>
                <a:spcPts val="0"/>
              </a:spcAft>
              <a:buNone/>
            </a:pPr>
            <a:endParaRPr i="1" dirty="0">
              <a:solidFill>
                <a:schemeClr val="bg1"/>
              </a:solidFill>
              <a:latin typeface="Roboto"/>
              <a:ea typeface="Roboto"/>
              <a:cs typeface="Roboto"/>
              <a:sym typeface="Roboto"/>
            </a:endParaRPr>
          </a:p>
          <a:p>
            <a:pPr marL="0" marR="0" lvl="0" indent="0" algn="ctr" rtl="0">
              <a:spcBef>
                <a:spcPts val="0"/>
              </a:spcBef>
              <a:spcAft>
                <a:spcPts val="0"/>
              </a:spcAft>
              <a:buNone/>
            </a:pPr>
            <a:r>
              <a:rPr lang="en-US" sz="2000" b="1" dirty="0">
                <a:solidFill>
                  <a:schemeClr val="bg1"/>
                </a:solidFill>
                <a:latin typeface="Roboto"/>
                <a:ea typeface="Roboto"/>
                <a:cs typeface="Roboto"/>
                <a:sym typeface="Roboto"/>
              </a:rPr>
              <a:t>Saj Salam, Ph.D., P.E.</a:t>
            </a:r>
          </a:p>
          <a:p>
            <a:pPr marL="0" marR="0" lvl="0" indent="0" algn="ctr" rtl="0">
              <a:spcBef>
                <a:spcPts val="0"/>
              </a:spcBef>
              <a:spcAft>
                <a:spcPts val="0"/>
              </a:spcAft>
              <a:buNone/>
            </a:pPr>
            <a:r>
              <a:rPr lang="en-US" sz="1800" dirty="0">
                <a:solidFill>
                  <a:schemeClr val="bg1"/>
                </a:solidFill>
              </a:rPr>
              <a:t>Managing Engineer </a:t>
            </a:r>
          </a:p>
          <a:p>
            <a:pPr marL="0" marR="0" lvl="0" indent="0" algn="ctr" rtl="0">
              <a:spcBef>
                <a:spcPts val="0"/>
              </a:spcBef>
              <a:spcAft>
                <a:spcPts val="0"/>
              </a:spcAft>
              <a:buNone/>
            </a:pPr>
            <a:r>
              <a:rPr lang="en-US" sz="1800" dirty="0">
                <a:solidFill>
                  <a:schemeClr val="bg1"/>
                </a:solidFill>
              </a:rPr>
              <a:t>Civil &amp; Structural Engineering</a:t>
            </a:r>
          </a:p>
          <a:p>
            <a:pPr marL="0" marR="0" lvl="0" indent="0" algn="ctr" rtl="0">
              <a:spcBef>
                <a:spcPts val="0"/>
              </a:spcBef>
              <a:spcAft>
                <a:spcPts val="0"/>
              </a:spcAft>
              <a:buNone/>
            </a:pPr>
            <a:r>
              <a:rPr lang="en-US" sz="1800" dirty="0">
                <a:solidFill>
                  <a:schemeClr val="bg1"/>
                </a:solidFill>
              </a:rPr>
              <a:t>Exponent, Oakland</a:t>
            </a:r>
          </a:p>
          <a:p>
            <a:pPr marL="0" marR="0" lvl="0" indent="0" algn="ctr" rtl="0">
              <a:spcBef>
                <a:spcPts val="0"/>
              </a:spcBef>
              <a:spcAft>
                <a:spcPts val="0"/>
              </a:spcAft>
              <a:buNone/>
            </a:pPr>
            <a:endParaRPr lang="en-US" sz="1800" dirty="0">
              <a:solidFill>
                <a:schemeClr val="bg1"/>
              </a:solidFill>
            </a:endParaRPr>
          </a:p>
          <a:p>
            <a:pPr marL="0" marR="0" lvl="0" indent="0" algn="ctr" rtl="0">
              <a:spcBef>
                <a:spcPts val="0"/>
              </a:spcBef>
              <a:spcAft>
                <a:spcPts val="0"/>
              </a:spcAft>
              <a:buNone/>
            </a:pPr>
            <a:endParaRPr lang="en-US" sz="1800" dirty="0">
              <a:solidFill>
                <a:schemeClr val="bg1"/>
              </a:solidFill>
            </a:endParaRPr>
          </a:p>
          <a:p>
            <a:pPr marL="0" marR="0" lvl="0" indent="0" algn="ctr" rtl="0">
              <a:spcBef>
                <a:spcPts val="0"/>
              </a:spcBef>
              <a:spcAft>
                <a:spcPts val="0"/>
              </a:spcAft>
              <a:buNone/>
            </a:pPr>
            <a:endParaRPr lang="en-US" sz="1800" dirty="0">
              <a:solidFill>
                <a:schemeClr val="bg1"/>
              </a:solidFill>
            </a:endParaRPr>
          </a:p>
          <a:p>
            <a:pPr marL="0" marR="0" lvl="0" indent="0" algn="ctr" rtl="0">
              <a:spcBef>
                <a:spcPts val="0"/>
              </a:spcBef>
              <a:spcAft>
                <a:spcPts val="0"/>
              </a:spcAft>
              <a:buNone/>
            </a:pPr>
            <a:endParaRPr lang="en-US" sz="1800" dirty="0">
              <a:solidFill>
                <a:schemeClr val="bg1"/>
              </a:solidFill>
            </a:endParaRPr>
          </a:p>
          <a:p>
            <a:pPr marL="0" marR="0" lvl="0" indent="0" algn="ctr" rtl="0">
              <a:spcBef>
                <a:spcPts val="0"/>
              </a:spcBef>
              <a:spcAft>
                <a:spcPts val="0"/>
              </a:spcAft>
              <a:buNone/>
            </a:pPr>
            <a:r>
              <a:rPr lang="en-US" sz="2000" b="1" dirty="0">
                <a:solidFill>
                  <a:schemeClr val="bg1"/>
                </a:solidFill>
                <a:latin typeface="Roboto"/>
                <a:ea typeface="Roboto"/>
                <a:cs typeface="Roboto"/>
                <a:sym typeface="Roboto"/>
              </a:rPr>
              <a:t>Mehrdad Shokrabadi, Ph.D., P.E.</a:t>
            </a:r>
          </a:p>
          <a:p>
            <a:pPr marL="0" marR="0" lvl="0" indent="0" algn="ctr" rtl="0">
              <a:spcBef>
                <a:spcPts val="0"/>
              </a:spcBef>
              <a:spcAft>
                <a:spcPts val="0"/>
              </a:spcAft>
              <a:buNone/>
            </a:pPr>
            <a:r>
              <a:rPr lang="en-US" sz="1800" dirty="0">
                <a:solidFill>
                  <a:schemeClr val="bg1"/>
                </a:solidFill>
              </a:rPr>
              <a:t>Senior Engineer </a:t>
            </a:r>
          </a:p>
          <a:p>
            <a:pPr marL="0" marR="0" lvl="0" indent="0" algn="ctr" rtl="0">
              <a:spcBef>
                <a:spcPts val="0"/>
              </a:spcBef>
              <a:spcAft>
                <a:spcPts val="0"/>
              </a:spcAft>
              <a:buNone/>
            </a:pPr>
            <a:r>
              <a:rPr lang="en-US" sz="1800" dirty="0">
                <a:solidFill>
                  <a:schemeClr val="bg1"/>
                </a:solidFill>
              </a:rPr>
              <a:t>Civil &amp; Structural Engineering</a:t>
            </a:r>
          </a:p>
          <a:p>
            <a:pPr marL="0" marR="0" lvl="0" indent="0" algn="ctr" rtl="0">
              <a:spcBef>
                <a:spcPts val="0"/>
              </a:spcBef>
              <a:spcAft>
                <a:spcPts val="0"/>
              </a:spcAft>
              <a:buNone/>
            </a:pPr>
            <a:r>
              <a:rPr lang="en-US" sz="1800" dirty="0">
                <a:solidFill>
                  <a:schemeClr val="bg1"/>
                </a:solidFill>
              </a:rPr>
              <a:t>Exponent, Irvine</a:t>
            </a:r>
          </a:p>
          <a:p>
            <a:pPr marL="0" marR="0" lvl="0" indent="0" algn="ctr" rtl="0">
              <a:spcBef>
                <a:spcPts val="0"/>
              </a:spcBef>
              <a:spcAft>
                <a:spcPts val="0"/>
              </a:spcAft>
              <a:buNone/>
            </a:pPr>
            <a:endParaRPr lang="en-US" sz="1800" dirty="0">
              <a:solidFill>
                <a:schemeClr val="bg1"/>
              </a:solidFill>
            </a:endParaRPr>
          </a:p>
          <a:p>
            <a:pPr marL="0" marR="0" lvl="0" indent="0" algn="ctr" rtl="0">
              <a:spcBef>
                <a:spcPts val="0"/>
              </a:spcBef>
              <a:spcAft>
                <a:spcPts val="0"/>
              </a:spcAft>
              <a:buNone/>
            </a:pPr>
            <a:endParaRPr sz="2400" dirty="0">
              <a:solidFill>
                <a:schemeClr val="bg1"/>
              </a:solidFill>
            </a:endParaRPr>
          </a:p>
        </p:txBody>
      </p:sp>
      <p:sp>
        <p:nvSpPr>
          <p:cNvPr id="9" name="Google Shape;99;p5">
            <a:extLst>
              <a:ext uri="{FF2B5EF4-FFF2-40B4-BE49-F238E27FC236}">
                <a16:creationId xmlns:a16="http://schemas.microsoft.com/office/drawing/2014/main" id="{E80A2D86-7C45-9979-7BFF-10417DCF31DC}"/>
              </a:ext>
            </a:extLst>
          </p:cNvPr>
          <p:cNvSpPr/>
          <p:nvPr/>
        </p:nvSpPr>
        <p:spPr>
          <a:xfrm>
            <a:off x="3851775" y="1241731"/>
            <a:ext cx="56382" cy="2290932"/>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Roboto"/>
              <a:ea typeface="Roboto"/>
              <a:cs typeface="Roboto"/>
              <a:sym typeface="Roboto"/>
            </a:endParaRPr>
          </a:p>
        </p:txBody>
      </p:sp>
      <p:sp>
        <p:nvSpPr>
          <p:cNvPr id="11" name="Google Shape;101;p5">
            <a:extLst>
              <a:ext uri="{FF2B5EF4-FFF2-40B4-BE49-F238E27FC236}">
                <a16:creationId xmlns:a16="http://schemas.microsoft.com/office/drawing/2014/main" id="{075CE3AF-031D-72B9-AF3C-7A0BCE27D083}"/>
              </a:ext>
            </a:extLst>
          </p:cNvPr>
          <p:cNvSpPr txBox="1"/>
          <p:nvPr/>
        </p:nvSpPr>
        <p:spPr>
          <a:xfrm>
            <a:off x="2473180" y="347871"/>
            <a:ext cx="3881268" cy="584735"/>
          </a:xfrm>
          <a:prstGeom prst="rect">
            <a:avLst/>
          </a:prstGeom>
          <a:noFill/>
          <a:ln>
            <a:solidFill>
              <a:srgbClr val="00206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dirty="0">
                <a:ln w="22225">
                  <a:solidFill>
                    <a:srgbClr val="002060"/>
                  </a:solidFill>
                  <a:prstDash val="solid"/>
                </a:ln>
                <a:solidFill>
                  <a:schemeClr val="bg1"/>
                </a:solidFill>
                <a:latin typeface="Roboto"/>
                <a:ea typeface="Roboto"/>
                <a:cs typeface="Roboto"/>
                <a:sym typeface="Roboto"/>
              </a:rPr>
              <a:t>Graduate Seminar</a:t>
            </a:r>
            <a:endParaRPr sz="2000" b="1" i="1" dirty="0">
              <a:ln w="22225">
                <a:solidFill>
                  <a:srgbClr val="002060"/>
                </a:solidFill>
                <a:prstDash val="solid"/>
              </a:ln>
              <a:solidFill>
                <a:schemeClr val="bg1"/>
              </a:solidFill>
            </a:endParaRPr>
          </a:p>
        </p:txBody>
      </p:sp>
      <p:sp>
        <p:nvSpPr>
          <p:cNvPr id="12" name="TextBox 11">
            <a:extLst>
              <a:ext uri="{FF2B5EF4-FFF2-40B4-BE49-F238E27FC236}">
                <a16:creationId xmlns:a16="http://schemas.microsoft.com/office/drawing/2014/main" id="{7BDFF05D-A57F-9D3F-3F0F-9E016A905C32}"/>
              </a:ext>
            </a:extLst>
          </p:cNvPr>
          <p:cNvSpPr txBox="1"/>
          <p:nvPr/>
        </p:nvSpPr>
        <p:spPr>
          <a:xfrm>
            <a:off x="177488" y="3729257"/>
            <a:ext cx="6297134" cy="2970044"/>
          </a:xfrm>
          <a:prstGeom prst="rect">
            <a:avLst/>
          </a:prstGeom>
          <a:noFill/>
        </p:spPr>
        <p:txBody>
          <a:bodyPr wrap="square" rtlCol="0">
            <a:spAutoFit/>
          </a:bodyPr>
          <a:lstStyle/>
          <a:p>
            <a:r>
              <a:rPr lang="en-US" sz="1100" b="0" i="0" u="sng" dirty="0">
                <a:solidFill>
                  <a:schemeClr val="bg1"/>
                </a:solidFill>
                <a:effectLst/>
                <a:latin typeface="Roboto" panose="02000000000000000000" pitchFamily="2" charset="0"/>
                <a:ea typeface="Roboto" panose="02000000000000000000" pitchFamily="2" charset="0"/>
                <a:cs typeface="Roboto" panose="02000000000000000000" pitchFamily="2" charset="0"/>
              </a:rPr>
              <a:t>Seminar Abstract: </a:t>
            </a:r>
            <a:r>
              <a:rPr lang="en-US" sz="11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This presentation will cover the basics of forensic engineering and performing geo-structural failure investigations</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1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Example investigations will be presented including a </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lateral movement of </a:t>
            </a:r>
            <a:r>
              <a:rPr lang="en-US" sz="11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retaining wall during pile driving, viaduct collapse, and seepage behavior from fluctuating river levels among others.  </a:t>
            </a:r>
          </a:p>
          <a:p>
            <a:endParaRPr lang="en-US" sz="11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1100" u="sng" dirty="0">
                <a:solidFill>
                  <a:schemeClr val="bg1"/>
                </a:solidFill>
                <a:latin typeface="Roboto" panose="02000000000000000000" pitchFamily="2" charset="0"/>
                <a:ea typeface="Roboto" panose="02000000000000000000" pitchFamily="2" charset="0"/>
                <a:cs typeface="Roboto" panose="02000000000000000000" pitchFamily="2" charset="0"/>
              </a:rPr>
              <a:t>About the Speakers</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 Dr. Salam specializes in computational geomechanics, numerical and analytical analysis of geosystems, and condition assessment of geotechnical assets.  His expertise encompasses natural and man-made slopes, embankments, retaining structures, roads and highways, ground improvement, and earth dams.  Dr. Salam is adept at providing both reactive and proactive consultation, alongside risk assessment for geotechnical assets.  Dr. Salam leverages his multidisciplinary background in engineering and statistics to deliver innovative solutions for civil and geotechnical engineering applications.</a:t>
            </a:r>
          </a:p>
          <a:p>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Dr. Shokrabadi specializes in performance-based earthquake engineering, natural hazard recognition and mitigation, and nonlinear modeling and analysis of various structural systems. At Exponent, Dr. </a:t>
            </a:r>
            <a:r>
              <a:rPr lang="en-US" sz="1100" dirty="0" err="1">
                <a:solidFill>
                  <a:schemeClr val="bg1"/>
                </a:solidFill>
                <a:latin typeface="Roboto" panose="02000000000000000000" pitchFamily="2" charset="0"/>
                <a:ea typeface="Roboto" panose="02000000000000000000" pitchFamily="2" charset="0"/>
                <a:cs typeface="Roboto" panose="02000000000000000000" pitchFamily="2" charset="0"/>
              </a:rPr>
              <a:t>Shokrabadi's</a:t>
            </a:r>
            <a:r>
              <a:rPr lang="en-US" sz="1100" dirty="0">
                <a:solidFill>
                  <a:schemeClr val="bg1"/>
                </a:solidFill>
                <a:latin typeface="Roboto" panose="02000000000000000000" pitchFamily="2" charset="0"/>
                <a:ea typeface="Roboto" panose="02000000000000000000" pitchFamily="2" charset="0"/>
                <a:cs typeface="Roboto" panose="02000000000000000000" pitchFamily="2" charset="0"/>
              </a:rPr>
              <a:t> work has focused on devising probabilistic risk frameworks for utility providers, consultation on international arbitration matters and damage assessment of residential and commercial structures. </a:t>
            </a:r>
          </a:p>
        </p:txBody>
      </p:sp>
      <p:pic>
        <p:nvPicPr>
          <p:cNvPr id="13" name="Picture 12">
            <a:extLst>
              <a:ext uri="{FF2B5EF4-FFF2-40B4-BE49-F238E27FC236}">
                <a16:creationId xmlns:a16="http://schemas.microsoft.com/office/drawing/2014/main" id="{88C18C3A-CACA-7F5B-F111-7250A6F22134}"/>
              </a:ext>
            </a:extLst>
          </p:cNvPr>
          <p:cNvPicPr>
            <a:picLocks noChangeAspect="1"/>
          </p:cNvPicPr>
          <p:nvPr/>
        </p:nvPicPr>
        <p:blipFill>
          <a:blip r:embed="rId6"/>
          <a:srcRect l="13906" t="3882" r="32839" b="-3882"/>
          <a:stretch/>
        </p:blipFill>
        <p:spPr>
          <a:xfrm>
            <a:off x="6591541" y="613741"/>
            <a:ext cx="1833706" cy="2295001"/>
          </a:xfrm>
          <a:prstGeom prst="teardrop">
            <a:avLst/>
          </a:prstGeom>
        </p:spPr>
      </p:pic>
      <p:pic>
        <p:nvPicPr>
          <p:cNvPr id="3" name="Picture 2" descr="A blue and black logo&#10;&#10;AI-generated content may be incorrect.">
            <a:extLst>
              <a:ext uri="{FF2B5EF4-FFF2-40B4-BE49-F238E27FC236}">
                <a16:creationId xmlns:a16="http://schemas.microsoft.com/office/drawing/2014/main" id="{B1448371-9862-9902-71A5-9A2E59571285}"/>
              </a:ext>
            </a:extLst>
          </p:cNvPr>
          <p:cNvPicPr>
            <a:picLocks noChangeAspect="1"/>
          </p:cNvPicPr>
          <p:nvPr/>
        </p:nvPicPr>
        <p:blipFill>
          <a:blip r:embed="rId7"/>
          <a:stretch>
            <a:fillRect/>
          </a:stretch>
        </p:blipFill>
        <p:spPr>
          <a:xfrm>
            <a:off x="8144642" y="5871047"/>
            <a:ext cx="3869870" cy="956270"/>
          </a:xfrm>
          <a:prstGeom prst="rect">
            <a:avLst/>
          </a:prstGeom>
          <a:solidFill>
            <a:schemeClr val="bg1">
              <a:alpha val="0"/>
            </a:schemeClr>
          </a:solidFill>
        </p:spPr>
      </p:pic>
      <p:pic>
        <p:nvPicPr>
          <p:cNvPr id="2" name="Picture 1">
            <a:extLst>
              <a:ext uri="{FF2B5EF4-FFF2-40B4-BE49-F238E27FC236}">
                <a16:creationId xmlns:a16="http://schemas.microsoft.com/office/drawing/2014/main" id="{9F9B759E-62BA-9985-33A2-986D84CFF55A}"/>
              </a:ext>
            </a:extLst>
          </p:cNvPr>
          <p:cNvPicPr>
            <a:picLocks noChangeAspect="1"/>
          </p:cNvPicPr>
          <p:nvPr/>
        </p:nvPicPr>
        <p:blipFill>
          <a:blip r:embed="rId8"/>
          <a:srcRect l="14686" r="14686"/>
          <a:stretch/>
        </p:blipFill>
        <p:spPr>
          <a:xfrm>
            <a:off x="6587336" y="2864369"/>
            <a:ext cx="1833706" cy="2295001"/>
          </a:xfrm>
          <a:prstGeom prst="teardrop">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253</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Roboto</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ssalam@exponent.com</dc:creator>
  <cp:lastModifiedBy>Saj Salam</cp:lastModifiedBy>
  <cp:revision>21</cp:revision>
  <dcterms:created xsi:type="dcterms:W3CDTF">2021-08-11T14:56:50Z</dcterms:created>
  <dcterms:modified xsi:type="dcterms:W3CDTF">2025-03-28T19:07:27Z</dcterms:modified>
</cp:coreProperties>
</file>